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4" r:id="rId3"/>
    <p:sldId id="259" r:id="rId4"/>
    <p:sldId id="287" r:id="rId5"/>
    <p:sldId id="288" r:id="rId6"/>
    <p:sldId id="291" r:id="rId7"/>
    <p:sldId id="260" r:id="rId8"/>
    <p:sldId id="292" r:id="rId9"/>
    <p:sldId id="285" r:id="rId10"/>
    <p:sldId id="290" r:id="rId11"/>
    <p:sldId id="286" r:id="rId12"/>
    <p:sldId id="293" r:id="rId13"/>
    <p:sldId id="294" r:id="rId14"/>
    <p:sldId id="295" r:id="rId15"/>
    <p:sldId id="268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27/7/2009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27/7/2009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_fvMmtgX9Xf0/SO7niv5kFFI/AAAAAAAACWo/q0Bpws9yogM/s1600-h/1968+-+Une+Vej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071802" y="2786058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Esclarecer como o regime autoritário desenvolveu diversos artifícios para criar a imagem de um governo democrático.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/15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142984"/>
            <a:ext cx="81439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Segundo os militares, o golpe de Estado teve como objetivo </a:t>
            </a:r>
            <a:r>
              <a:rPr lang="pt-BR" sz="2300" i="1" dirty="0" smtClean="0">
                <a:solidFill>
                  <a:srgbClr val="C00000"/>
                </a:solidFill>
                <a:latin typeface="Calibri" pitchFamily="34" charset="0"/>
              </a:rPr>
              <a:t>“preservar” </a:t>
            </a:r>
            <a:r>
              <a:rPr lang="pt-BR" sz="2300" dirty="0" smtClean="0">
                <a:latin typeface="Calibri" pitchFamily="34" charset="0"/>
              </a:rPr>
              <a:t>a democracia. O novo governo se empenhou então, em manter, aparentemente, uma representatividade democrática no país.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2714620"/>
            <a:ext cx="807249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300" dirty="0" smtClean="0">
                <a:latin typeface="Calibri" pitchFamily="34" charset="0"/>
              </a:rPr>
              <a:t> O novo presidente, assim como seu vice, foi eleito pelo Congresso Nacional, apesar deste ter sido impedido de executar várias de suas importantes funções legislativas. </a:t>
            </a:r>
          </a:p>
          <a:p>
            <a:pPr algn="just"/>
            <a:endParaRPr lang="pt-BR" sz="23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300" dirty="0" smtClean="0">
                <a:latin typeface="Calibri" pitchFamily="34" charset="0"/>
              </a:rPr>
              <a:t> Em 1966, eleições parlamentares foram realizadas, sendo elas já previstas para este ano.</a:t>
            </a:r>
          </a:p>
          <a:p>
            <a:pPr algn="just"/>
            <a:endParaRPr lang="pt-BR" sz="2300" dirty="0" smtClean="0"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300" dirty="0" smtClean="0">
                <a:latin typeface="Calibri" pitchFamily="34" charset="0"/>
              </a:rPr>
              <a:t> Esse caráter democrático que ainda se mantinha foi ameaçado com a Emenda Constitucional n° 9 de 22 de julho de 1964.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0034" y="1500174"/>
            <a:ext cx="76438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Institucionalização da maioria absoluta dos votos populares na votação para Presidente da República;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00034" y="1071546"/>
            <a:ext cx="34564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 smtClean="0">
                <a:solidFill>
                  <a:srgbClr val="C00000"/>
                </a:solidFill>
                <a:latin typeface="Calibri" pitchFamily="34" charset="0"/>
              </a:rPr>
              <a:t>Emenda Constitucional n° 9 </a:t>
            </a:r>
            <a:endParaRPr lang="pt-BR" sz="2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908"/>
          <a:stretch>
            <a:fillRect/>
          </a:stretch>
        </p:blipFill>
        <p:spPr bwMode="auto">
          <a:xfrm rot="977077">
            <a:off x="5121575" y="3499118"/>
            <a:ext cx="2940539" cy="2811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 rot="16200000">
            <a:off x="7911626" y="5117390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b="1" dirty="0" smtClean="0">
                <a:latin typeface="+mj-lt"/>
              </a:rPr>
              <a:t>Foto: FGV</a:t>
            </a:r>
            <a:endParaRPr lang="pt-BR" sz="800" b="1" dirty="0"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0166" y="5286388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Presidente Castelo Branco (á  frente), </a:t>
            </a:r>
          </a:p>
          <a:p>
            <a:pPr algn="ctr"/>
            <a:r>
              <a:rPr lang="pt-BR" sz="1200" b="1" dirty="0" smtClean="0">
                <a:latin typeface="+mj-lt"/>
              </a:rPr>
              <a:t>Ernesto Geisel (1º  á  direita)</a:t>
            </a:r>
            <a:endParaRPr lang="pt-BR" sz="1200" b="1" dirty="0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0034" y="4000504"/>
            <a:ext cx="371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Diminuição do mandato do Presidente da República.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00034" y="2285992"/>
            <a:ext cx="7715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Caso necessário, realização do segundo turno no Congresso;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00034" y="2714620"/>
            <a:ext cx="814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Vinculou a eleição de Presidente e Vice-Presidente da República;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00034" y="3214686"/>
            <a:ext cx="4187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Prorrogou o mandato de Castelo </a:t>
            </a:r>
          </a:p>
          <a:p>
            <a:pPr algn="just"/>
            <a:r>
              <a:rPr lang="pt-BR" sz="2200" dirty="0" smtClean="0">
                <a:latin typeface="Calibri" pitchFamily="34" charset="0"/>
              </a:rPr>
              <a:t>Branco;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3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28596" y="1214422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 Em 1967, o governo instaura a nova constituição no Brasil. O governo buscava mudanças no sistema eleitoral que, segundo ele, tornaria a representação política mais democrática no Brasil. As mudanças mais importantes que teriam afetado o sistema eleitoral foram: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8596" y="2857496"/>
            <a:ext cx="59293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200" b="1" dirty="0" smtClean="0">
                <a:latin typeface="Calibri" pitchFamily="34" charset="0"/>
              </a:rPr>
              <a:t> Representação dos Estados:</a:t>
            </a:r>
            <a:r>
              <a:rPr lang="pt-BR" sz="2200" dirty="0" smtClean="0">
                <a:latin typeface="Calibri" pitchFamily="34" charset="0"/>
              </a:rPr>
              <a:t> diminuiu-se o número de deputados originados dos maiores estados brasileiros;</a:t>
            </a:r>
          </a:p>
          <a:p>
            <a:pPr lvl="0" algn="just"/>
            <a:endParaRPr lang="pt-BR" sz="22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</a:t>
            </a:r>
            <a:r>
              <a:rPr lang="pt-BR" sz="2200" b="1" dirty="0" smtClean="0">
                <a:latin typeface="Calibri" pitchFamily="34" charset="0"/>
              </a:rPr>
              <a:t>Eleição Presidencial: </a:t>
            </a:r>
            <a:r>
              <a:rPr lang="pt-BR" sz="2200" dirty="0" smtClean="0">
                <a:latin typeface="Calibri" pitchFamily="34" charset="0"/>
              </a:rPr>
              <a:t>manteve por via indireta, com mandato de 4 anos, porém através de um colégio eleitoral composto por membros do Congresso e delegados das </a:t>
            </a:r>
            <a:r>
              <a:rPr lang="pt-BR" sz="2200" dirty="0" err="1" smtClean="0">
                <a:latin typeface="Calibri" pitchFamily="34" charset="0"/>
              </a:rPr>
              <a:t>assembleias</a:t>
            </a:r>
            <a:r>
              <a:rPr lang="pt-BR" sz="2200" dirty="0" smtClean="0">
                <a:latin typeface="Calibri" pitchFamily="34" charset="0"/>
              </a:rPr>
              <a:t> legislativas;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071810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13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71472" y="1357298"/>
            <a:ext cx="79296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sz="2300" b="1" dirty="0" smtClean="0">
                <a:latin typeface="Calibri" pitchFamily="34" charset="0"/>
              </a:rPr>
              <a:t> Eleição de governadores: </a:t>
            </a:r>
            <a:r>
              <a:rPr lang="pt-BR" sz="2300" dirty="0" smtClean="0">
                <a:latin typeface="Calibri" pitchFamily="34" charset="0"/>
              </a:rPr>
              <a:t>foi restabelecida a eleição por representação universal, voto secreto e direto;</a:t>
            </a:r>
          </a:p>
          <a:p>
            <a:pPr lvl="0" algn="just"/>
            <a:endParaRPr lang="pt-BR" sz="23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300" dirty="0" smtClean="0">
                <a:latin typeface="Calibri" pitchFamily="34" charset="0"/>
              </a:rPr>
              <a:t> </a:t>
            </a:r>
            <a:r>
              <a:rPr lang="pt-BR" sz="2300" b="1" dirty="0" smtClean="0">
                <a:latin typeface="Calibri" pitchFamily="34" charset="0"/>
              </a:rPr>
              <a:t>Eleições parlamentares e municipais: </a:t>
            </a:r>
            <a:r>
              <a:rPr lang="pt-BR" sz="2300" dirty="0" smtClean="0">
                <a:latin typeface="Calibri" pitchFamily="34" charset="0"/>
              </a:rPr>
              <a:t>foram mantidas da mesma forma;</a:t>
            </a:r>
          </a:p>
          <a:p>
            <a:pPr lvl="0" algn="just"/>
            <a:endParaRPr lang="pt-BR" sz="2300" dirty="0" smtClean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pt-BR" sz="2300" dirty="0" smtClean="0">
                <a:latin typeface="Calibri" pitchFamily="34" charset="0"/>
              </a:rPr>
              <a:t> </a:t>
            </a:r>
            <a:r>
              <a:rPr lang="pt-BR" sz="2300" b="1" dirty="0" smtClean="0">
                <a:latin typeface="Calibri" pitchFamily="34" charset="0"/>
              </a:rPr>
              <a:t>Domicílio eleitoral:</a:t>
            </a:r>
            <a:r>
              <a:rPr lang="pt-BR" sz="2300" dirty="0" smtClean="0">
                <a:latin typeface="Calibri" pitchFamily="34" charset="0"/>
              </a:rPr>
              <a:t> foi quase completamente abandonado: para governador, dois anos de domicílio entre os quatro antes do pleito; e para prefeito, dois anos dos últimos quatro no estado, e um dos últimos dois no município.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85852" y="5275234"/>
            <a:ext cx="6429420" cy="1154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Os militares organizaram também o Código Eleitoral de 1965, com o objetivo de unificar a legislação eleitoral do país.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14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1571612"/>
            <a:ext cx="45005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latin typeface="Calibri" pitchFamily="34" charset="0"/>
              </a:rPr>
              <a:t> </a:t>
            </a:r>
            <a:r>
              <a:rPr lang="pt-BR" sz="2200" dirty="0" smtClean="0">
                <a:latin typeface="Calibri" pitchFamily="34" charset="0"/>
              </a:rPr>
              <a:t>Foi </a:t>
            </a:r>
            <a:r>
              <a:rPr lang="pt-BR" sz="2200" dirty="0" smtClean="0">
                <a:latin typeface="Calibri" pitchFamily="34" charset="0"/>
              </a:rPr>
              <a:t>pela </a:t>
            </a:r>
            <a:r>
              <a:rPr lang="pt-BR" sz="2200" dirty="0" smtClean="0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pt-BR" sz="2200" i="1" dirty="0" smtClean="0">
                <a:solidFill>
                  <a:srgbClr val="FF0000"/>
                </a:solidFill>
                <a:latin typeface="Calibri" pitchFamily="34" charset="0"/>
              </a:rPr>
              <a:t>democracia”</a:t>
            </a:r>
            <a:r>
              <a:rPr lang="pt-BR" sz="2200" dirty="0" smtClean="0">
                <a:latin typeface="Calibri" pitchFamily="34" charset="0"/>
              </a:rPr>
              <a:t> </a:t>
            </a:r>
            <a:r>
              <a:rPr lang="pt-BR" sz="2200" i="1" dirty="0" smtClean="0">
                <a:latin typeface="Calibri" pitchFamily="34" charset="0"/>
              </a:rPr>
              <a:t>que </a:t>
            </a:r>
            <a:r>
              <a:rPr lang="pt-BR" sz="2200" dirty="0" smtClean="0">
                <a:latin typeface="Calibri" pitchFamily="34" charset="0"/>
              </a:rPr>
              <a:t>o governo incluiu no AI-5, o fechamento do Congresso por 16 meses, o que deu ao Presidente poderes arbitrários ditatoriais e absolutos sobre a vida nacional.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29058" y="4286256"/>
            <a:ext cx="46434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Poderes usando a alegação que a classe política, assim como o sistema político, necessitava de uma profunda reforma. Porém, esse período de </a:t>
            </a:r>
            <a:r>
              <a:rPr lang="pt-BR" sz="2200" i="1" dirty="0" smtClean="0">
                <a:solidFill>
                  <a:srgbClr val="C00000"/>
                </a:solidFill>
                <a:latin typeface="Calibri" pitchFamily="34" charset="0"/>
              </a:rPr>
              <a:t>“reformas” </a:t>
            </a:r>
            <a:r>
              <a:rPr lang="pt-BR" sz="2200" dirty="0" smtClean="0">
                <a:latin typeface="Calibri" pitchFamily="34" charset="0"/>
              </a:rPr>
              <a:t>duraria 10 anos. 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2" name="Imagem 11" descr="_A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673914"/>
            <a:ext cx="3361562" cy="196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 descr="ANISTIA00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000504"/>
            <a:ext cx="3003796" cy="197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00298" y="2214554"/>
            <a:ext cx="6357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O regime autoritário desenvolveu diversos artifícios para criar a imagem de um governo democrático, ou mesmo legítimo, até a época do Presidente Castelo Branco.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15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00298" y="3625524"/>
            <a:ext cx="63579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200" dirty="0" smtClean="0">
                <a:latin typeface="Calibri" pitchFamily="34" charset="0"/>
              </a:rPr>
              <a:t> As m</a:t>
            </a:r>
            <a:r>
              <a:rPr lang="pt-BR" sz="2200" dirty="0" err="1" smtClean="0">
                <a:latin typeface="Calibri" pitchFamily="34" charset="0"/>
              </a:rPr>
              <a:t>udanças</a:t>
            </a:r>
            <a:r>
              <a:rPr lang="pt-BR" sz="2200" dirty="0" smtClean="0">
                <a:latin typeface="Calibri" pitchFamily="34" charset="0"/>
              </a:rPr>
              <a:t> no sistema eleitoral objetivavam criar um clima de rivalidade política legítima durante as eleições.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00298" y="4768532"/>
            <a:ext cx="6357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200" dirty="0" smtClean="0">
                <a:latin typeface="Calibri" pitchFamily="34" charset="0"/>
              </a:rPr>
              <a:t> </a:t>
            </a:r>
            <a:r>
              <a:rPr lang="pt-BR" sz="2200" dirty="0" smtClean="0">
                <a:latin typeface="Calibri" pitchFamily="34" charset="0"/>
              </a:rPr>
              <a:t>Algumas mudanças na representatividade política, também feitas para gerar uma imagem democrática, também são expostas, como o número de deputados e senadores por Estado.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1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500034" y="1571612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Vamos iniciar esta aula refletindo sobre:</a:t>
            </a:r>
          </a:p>
          <a:p>
            <a:pPr algn="just"/>
            <a:endParaRPr lang="pt-BR" sz="2400" dirty="0" smtClean="0">
              <a:latin typeface="Calibri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 que é democracia?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472" y="3214686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 Um pensamento comum seria: </a:t>
            </a:r>
          </a:p>
          <a:p>
            <a:pPr algn="just"/>
            <a:endParaRPr lang="pt-BR" sz="2400" dirty="0" smtClean="0">
              <a:latin typeface="Calibri" pitchFamily="34" charset="0"/>
            </a:endParaRPr>
          </a:p>
          <a:p>
            <a:pPr algn="ctr"/>
            <a:r>
              <a:rPr lang="pt-BR" sz="2400" b="1" i="1" dirty="0" smtClean="0">
                <a:solidFill>
                  <a:srgbClr val="C00000"/>
                </a:solidFill>
                <a:latin typeface="Calibri" pitchFamily="34" charset="0"/>
              </a:rPr>
              <a:t>Governo do povo e para o povo.</a:t>
            </a:r>
            <a:endParaRPr lang="pt-BR" sz="24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14546" y="5143512"/>
            <a:ext cx="640585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 smtClean="0">
                <a:latin typeface="Calibri" pitchFamily="34" charset="0"/>
              </a:rPr>
              <a:t>Mas o que esta frase significa em uma sociedade?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071546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Para ser considerada uma sociedade democrática, é necessário que os cidadãos tenham: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28596" y="5214950"/>
            <a:ext cx="442915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O governo é responsável por todos os seus cidadãos.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050726"/>
            <a:ext cx="3000397" cy="3443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57158" y="1928802"/>
            <a:ext cx="8429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 F</a:t>
            </a:r>
            <a:r>
              <a:rPr lang="pt-BR" sz="2200" dirty="0" smtClean="0">
                <a:latin typeface="Calibri" pitchFamily="34" charset="0"/>
              </a:rPr>
              <a:t>ontes alternativas de informação e elegibilidade </a:t>
            </a:r>
            <a:r>
              <a:rPr lang="pt-BR" sz="2200" dirty="0" smtClean="0">
                <a:latin typeface="Calibri" pitchFamily="34" charset="0"/>
              </a:rPr>
              <a:t>nos </a:t>
            </a:r>
            <a:r>
              <a:rPr lang="pt-BR" sz="2200" dirty="0" smtClean="0">
                <a:latin typeface="Calibri" pitchFamily="34" charset="0"/>
              </a:rPr>
              <a:t>cargos públicos;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7158" y="4429132"/>
            <a:ext cx="231762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Direito de voto. </a:t>
            </a:r>
            <a:endParaRPr lang="pt-BR" sz="2200" dirty="0"/>
          </a:p>
        </p:txBody>
      </p:sp>
      <p:sp>
        <p:nvSpPr>
          <p:cNvPr id="13" name="Retângulo 12"/>
          <p:cNvSpPr/>
          <p:nvPr/>
        </p:nvSpPr>
        <p:spPr>
          <a:xfrm>
            <a:off x="357158" y="3071810"/>
            <a:ext cx="442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Direito de líderes políticos </a:t>
            </a:r>
            <a:r>
              <a:rPr lang="pt-BR" sz="2200" dirty="0" smtClean="0">
                <a:latin typeface="Calibri" pitchFamily="34" charset="0"/>
              </a:rPr>
              <a:t> disputarem </a:t>
            </a:r>
            <a:r>
              <a:rPr lang="pt-BR" sz="2200" dirty="0" smtClean="0">
                <a:latin typeface="Calibri" pitchFamily="34" charset="0"/>
              </a:rPr>
              <a:t>apoio e votos;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57158" y="3929066"/>
            <a:ext cx="3308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Liberdade de expressão;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57158" y="2516683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200" dirty="0" smtClean="0">
                <a:latin typeface="Calibri" pitchFamily="34" charset="0"/>
              </a:rPr>
              <a:t> Liberdade de formar ou aderir a organizações políticas;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57158" y="114298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Uma das dificuldades na institucionalização da democracia na América Latina, especialmente no Brasil, foi a de que muitas lideranças políticas proclamam para si o direito de decidir nem sempre objetivando o bem da sociedade.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28596" y="3143248"/>
            <a:ext cx="43577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 situação mais grave vem das tentativas de governos </a:t>
            </a:r>
            <a:r>
              <a:rPr lang="pt-BR" sz="2200" dirty="0" smtClean="0">
                <a:latin typeface="Calibri" pitchFamily="34" charset="0"/>
              </a:rPr>
              <a:t>autoritários </a:t>
            </a:r>
            <a:r>
              <a:rPr lang="pt-BR" sz="2200" dirty="0" smtClean="0">
                <a:latin typeface="Calibri" pitchFamily="34" charset="0"/>
              </a:rPr>
              <a:t>que se apresentam </a:t>
            </a:r>
            <a:r>
              <a:rPr lang="pt-BR" sz="2200" dirty="0" smtClean="0">
                <a:latin typeface="Calibri" pitchFamily="34" charset="0"/>
              </a:rPr>
              <a:t>democráticos</a:t>
            </a:r>
            <a:r>
              <a:rPr lang="pt-BR" sz="2200" dirty="0" smtClean="0">
                <a:latin typeface="Calibri" pitchFamily="34" charset="0"/>
              </a:rPr>
              <a:t>, e agem, por meio da violência, a fim de impor seu projeto ideológico.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326" t="3101" r="2326" b="15504"/>
          <a:stretch>
            <a:fillRect/>
          </a:stretch>
        </p:blipFill>
        <p:spPr bwMode="auto">
          <a:xfrm rot="478321">
            <a:off x="5004555" y="2855459"/>
            <a:ext cx="3296497" cy="337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428596" y="1214422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No Brasil durante 21 anos de governo ditatorial, os militares no poder, para justificarem a violência desmedida contra os cidadãos, criaram o “inimigo” comunista, atacando qualquer cidadão ou opositor que protestasse.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43438" y="3286124"/>
            <a:ext cx="37862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  <a:ea typeface="Times New Roman" pitchFamily="18" charset="0"/>
              </a:rPr>
              <a:t> </a:t>
            </a:r>
            <a:r>
              <a:rPr lang="pt-BR" sz="2200" dirty="0" smtClean="0">
                <a:latin typeface="Calibri" pitchFamily="34" charset="0"/>
              </a:rPr>
              <a:t>O falso argumento de criar mais democracia, mas eliminando as liberdades, foi uma gravíssima condição na qual o Brasil perdeu na consolidação de suas instituições.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1865" r="13559"/>
          <a:stretch>
            <a:fillRect/>
          </a:stretch>
        </p:blipFill>
        <p:spPr bwMode="auto">
          <a:xfrm>
            <a:off x="428596" y="2856685"/>
            <a:ext cx="3643338" cy="3664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500034" y="1142984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 Alguns setores conservadores ou cidadãos pouco informados acreditam que, pelo fato da ditadura militar no Brasil ter permitido eleições, se vivia num ambiente democrático. 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86214" y="328612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Como se observou antes, a violência, a censura e a repressão contra os cidadãos, tornaram-se parte da política do estado.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7" name="Picture 2" descr="http://3.bp.blogspot.com/_fvMmtgX9Xf0/SO7niv5kFFI/AAAAAAAACWo/q0Bpws9yogM/s400/1968+-+Une+Vej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53508">
            <a:off x="573184" y="2440049"/>
            <a:ext cx="2678958" cy="349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644672" y="6143644"/>
            <a:ext cx="3070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1200" b="1" dirty="0" smtClean="0">
                <a:latin typeface="+mj-lt"/>
              </a:rPr>
              <a:t>1968 - Mais de 700 pessoas são presas </a:t>
            </a:r>
          </a:p>
          <a:p>
            <a:pPr algn="ctr"/>
            <a:r>
              <a:rPr lang="pt-PT" sz="1200" b="1" dirty="0" smtClean="0">
                <a:latin typeface="+mj-lt"/>
              </a:rPr>
              <a:t>por participar do Congresso da UNE</a:t>
            </a:r>
            <a:endParaRPr lang="pt-BR" sz="12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480867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71538" y="400719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O que mais podemos citar como diferença na ditadura brasileira?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5786" y="1383557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ditadura brasileira nunca teve um ditador efetivo como em outros países, o que não exclui o Brasil do grupo de países com ditadores e a intensificação da violência.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348" y="1643050"/>
            <a:ext cx="7929618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Diferentemente de outras ditaduras militares e na tentativa de se apresentarem como um regime democrático, os militares brasileiros simulavam o funcionamento das instituições democráticas como o Poder Legislativo, o Poder Judiciário e o sistema eleitoral.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28728" y="4466687"/>
            <a:ext cx="65722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Estas instituições cumpriam funções distorcidas de representação política ou prestavam a função de legitimar simbolicamente a manutenção do poder nas mãos dos militares.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/15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 flipH="1">
            <a:off x="714348" y="128586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decisão inicial dos militares era de que permanecessem no poder por um curto período de tempo, enquanto se organizavam os problemas políticos e econômicos no país.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2910" y="3571876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No entanto o governo Militar não devolveu o poder ao grupo político dos civis, o qual apoiou o golpe contra o governo Goulart.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10" name="Imagem 9" descr="PH.FOT.01996.014.jpg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4585749" y="3000372"/>
            <a:ext cx="3986780" cy="292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26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A Representação Política 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5174</TotalTime>
  <Words>1266</Words>
  <Application>Microsoft Office PowerPoint</Application>
  <PresentationFormat>Apresentação na tela (4:3)</PresentationFormat>
  <Paragraphs>110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539</cp:revision>
  <dcterms:created xsi:type="dcterms:W3CDTF">2009-05-14T20:59:51Z</dcterms:created>
  <dcterms:modified xsi:type="dcterms:W3CDTF">2009-07-27T16:45:31Z</dcterms:modified>
</cp:coreProperties>
</file>