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76" r:id="rId5"/>
    <p:sldId id="273" r:id="rId6"/>
    <p:sldId id="261" r:id="rId7"/>
    <p:sldId id="270" r:id="rId8"/>
    <p:sldId id="272" r:id="rId9"/>
    <p:sldId id="269" r:id="rId10"/>
    <p:sldId id="262" r:id="rId11"/>
    <p:sldId id="268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339933"/>
    <a:srgbClr val="ED6D0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17/6/2009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17/6/2009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17/6/2009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2786050" y="2357430"/>
            <a:ext cx="592935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600" dirty="0" smtClean="0">
                <a:latin typeface="Calibri" pitchFamily="34" charset="0"/>
              </a:rPr>
              <a:t>Traçar um histórico do processo de incorporação dos direitos humanos na estrutura jurídica e institucional, nas políticas públicas e na cultura do Estado e da sociedade brasileiros.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2070" y="2643182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/11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8596" y="1643050"/>
            <a:ext cx="807249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Vimos nesta aula que tivemos muitas conquistas em relação aos direitos humanos depois da Constituição de 1988. No entanto precisamos continuar atentos aos nossos direitos e deveres de cidadãos.</a:t>
            </a:r>
            <a:endParaRPr lang="pt-BR" sz="2600" b="1" i="1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1" y="3357561"/>
            <a:ext cx="4422014" cy="2941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20" y="3929066"/>
            <a:ext cx="4005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Calibri" pitchFamily="34" charset="0"/>
              </a:rPr>
              <a:t>Muito ainda precisa ser feito!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4414" y="1357298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71736" y="2143116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Com a Constituição Federal de 1988, os direitos humanos passam a ser considerados o fundamento do Estado brasileiro.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71736" y="5643578"/>
            <a:ext cx="6143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O Plano Nacional de Educação em Direitos Humanos eleva a educação à prioridade das políticas públicas de promoção dos direitos humanos.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71736" y="3143248"/>
            <a:ext cx="6072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Na década de 90, o Estado elabora, em parceria com a sociedade civil o Programa Nacional de Direitos Humanos e começa a construir uma legislação e mecanismos institucionais de promoção e proteção dos direitos humanos.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71736" y="4714884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Criação do Sistema Nacional de Direitos Humanos, que integra uma </a:t>
            </a:r>
            <a:r>
              <a:rPr lang="pt-BR" sz="2000" smtClean="0">
                <a:latin typeface="Calibri" pitchFamily="34" charset="0"/>
              </a:rPr>
              <a:t>única estrutura, </a:t>
            </a:r>
            <a:r>
              <a:rPr lang="pt-BR" sz="2000" dirty="0" smtClean="0">
                <a:latin typeface="Calibri" pitchFamily="34" charset="0"/>
              </a:rPr>
              <a:t>todos os mecanismos de promoção e proteção.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500034" y="2071678"/>
            <a:ext cx="578647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 Unidade I apresentamos um panorama internacional dos direitos humanos: ONU, a Declaração Universal dos Direitos Humanos, os Pactos e as Convenções.</a:t>
            </a:r>
          </a:p>
          <a:p>
            <a:pPr algn="just"/>
            <a:endParaRPr lang="pt-BR" sz="2400" i="1" dirty="0" smtClean="0">
              <a:latin typeface="Calibri" pitchFamily="34" charset="0"/>
            </a:endParaRPr>
          </a:p>
          <a:p>
            <a:pPr algn="just"/>
            <a:r>
              <a:rPr lang="pt-BR" sz="2400" dirty="0" smtClean="0">
                <a:latin typeface="Calibri" pitchFamily="34" charset="0"/>
              </a:rPr>
              <a:t>Nesta Unidade vamos falar mais </a:t>
            </a:r>
            <a:r>
              <a:rPr lang="pt-BR" sz="2400" i="1" dirty="0" smtClean="0">
                <a:latin typeface="Calibri" pitchFamily="34" charset="0"/>
              </a:rPr>
              <a:t>“localmente”, </a:t>
            </a:r>
            <a:r>
              <a:rPr lang="pt-BR" sz="2400" dirty="0" smtClean="0">
                <a:latin typeface="Calibri" pitchFamily="34" charset="0"/>
              </a:rPr>
              <a:t>ou seja, falar dos direitos humanos no Brasil e na nossa vida.</a:t>
            </a:r>
          </a:p>
          <a:p>
            <a:pPr algn="ctr"/>
            <a:endParaRPr lang="pt-BR" sz="2400" dirty="0" smtClean="0">
              <a:latin typeface="Calibri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Calibri" pitchFamily="34" charset="0"/>
              </a:rPr>
              <a:t>Então, vamos lá! </a:t>
            </a:r>
          </a:p>
          <a:p>
            <a:endParaRPr lang="pt-BR" sz="2400" i="1" dirty="0">
              <a:latin typeface="Calibri" pitchFamily="34" charset="0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/11</a:t>
            </a:r>
            <a:endParaRPr lang="pt-BR" dirty="0"/>
          </a:p>
        </p:txBody>
      </p:sp>
      <p:pic>
        <p:nvPicPr>
          <p:cNvPr id="7" name="Imagem 6" descr="mapa_BrasilColor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214554"/>
            <a:ext cx="2357454" cy="238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428868"/>
            <a:ext cx="2159883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00174"/>
            <a:ext cx="82868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A Constituição Federal do Brasil de 1988 incorpora os direitos humanos como fundamento do ordenamento jurídico do Estado brasileiro. </a:t>
            </a:r>
          </a:p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81439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5786" y="3143248"/>
            <a:ext cx="5072098" cy="2092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solidFill>
                  <a:schemeClr val="tx1"/>
                </a:solidFill>
                <a:latin typeface="Calibri" pitchFamily="34" charset="0"/>
              </a:rPr>
              <a:t>Ela estabelece que a dignidade humana é o fundamento último do Estado e que este existe para garanti-la e promovê-la para todas as pessoas.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596" y="5715016"/>
            <a:ext cx="82153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Trata-se de uma Constituição cidadã. A mais democrática dentre todas constituições brasileiras.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1571612"/>
            <a:ext cx="80010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Após a Constituição de 1988, o Estado Democrático mudou o discurso e a prática em relação aos direitos humanos, que se tornaram parte integrante da estrutura jurídica e institucional, das políticas sociais e da cultura democrática. </a:t>
            </a:r>
          </a:p>
          <a:p>
            <a:pPr algn="just"/>
            <a:endParaRPr lang="pt-BR" sz="2600" b="1" dirty="0" smtClean="0">
              <a:latin typeface="Calibri" pitchFamily="34" charset="0"/>
            </a:endParaRPr>
          </a:p>
          <a:p>
            <a:pPr algn="just"/>
            <a:r>
              <a:rPr lang="pt-BR" sz="2600" b="1" dirty="0" smtClean="0">
                <a:latin typeface="Calibri" pitchFamily="34" charset="0"/>
              </a:rPr>
              <a:t>O Brasil também reconhece o status de lei constitucional a todos os Tratados e Convenções Internacionais ratificados pelo país.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5286388"/>
            <a:ext cx="86062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</a:rPr>
              <a:t>Você sabe o que o Estado Democrático  de Direito assegurou </a:t>
            </a:r>
          </a:p>
          <a:p>
            <a:r>
              <a:rPr lang="pt-BR" sz="2600" b="1" dirty="0" smtClean="0">
                <a:solidFill>
                  <a:srgbClr val="FF0000"/>
                </a:solidFill>
                <a:latin typeface="Calibri" pitchFamily="34" charset="0"/>
              </a:rPr>
              <a:t>na vida de cada cidadão brasileiro?</a:t>
            </a:r>
            <a:endParaRPr lang="pt-BR" sz="2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C:\Documents and Settings\Tatiana\Meus documentos\Fotos\black and white 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623678"/>
            <a:ext cx="6072229" cy="4734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/11</a:t>
            </a:r>
            <a:endParaRPr lang="pt-BR" dirty="0"/>
          </a:p>
        </p:txBody>
      </p:sp>
      <p:pic>
        <p:nvPicPr>
          <p:cNvPr id="9" name="Imagem 8" descr="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28596" y="2928934"/>
            <a:ext cx="8072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latin typeface="Calibri" pitchFamily="34" charset="0"/>
              </a:rPr>
              <a:t>Assegurou o exercício dos direitos sociais e individuais, a liberdade, a segurança, o bem-estar, o desenvolvimento, a igualdade e a justiça como valores supremos de uma sociedade fraterna, pluralista e sem preconceitos, fundada na  harmonia social.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3571876"/>
            <a:ext cx="392909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A partir da democratização, o Estado passou a ser visto não mais como um inimigo, mas como um interlocutor dos movimentos sociais e das forças sociais ativas.</a:t>
            </a:r>
            <a:endParaRPr lang="pt-BR" sz="2600" dirty="0"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57752" y="2000240"/>
            <a:ext cx="3786214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Em 1996, o Governo Federal lançou o </a:t>
            </a:r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Programa Nacional de Direitos Humanos (PNDH) </a:t>
            </a:r>
            <a:r>
              <a:rPr lang="pt-BR" sz="2600" dirty="0" smtClean="0">
                <a:latin typeface="Calibri" pitchFamily="34" charset="0"/>
              </a:rPr>
              <a:t>e criou a Secretaria de Estado de Direitos Humanos, que a partir de 2003 foi transfor-mada em </a:t>
            </a:r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Secretaria Espe-cial dos Direitos Humanos (SEDH).</a:t>
            </a:r>
            <a:endParaRPr lang="pt-BR" sz="2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3459936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85720" y="2214554"/>
            <a:ext cx="51435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latin typeface="Calibri" pitchFamily="34" charset="0"/>
              </a:rPr>
              <a:t>Com o PNDH surgiram </a:t>
            </a:r>
            <a:r>
              <a:rPr lang="pt-BR" sz="2600" dirty="0" smtClean="0">
                <a:solidFill>
                  <a:srgbClr val="C00000"/>
                </a:solidFill>
                <a:latin typeface="Calibri" pitchFamily="34" charset="0"/>
              </a:rPr>
              <a:t>Programas Estaduais de direitos humanos  e as Conferências Estaduais e Nacionais  </a:t>
            </a:r>
            <a:r>
              <a:rPr lang="pt-BR" sz="2600" dirty="0" smtClean="0">
                <a:latin typeface="Calibri" pitchFamily="34" charset="0"/>
              </a:rPr>
              <a:t>como estratégias formuladoras e disseminadoras de uma cultura dos direitos humanos.</a:t>
            </a:r>
            <a:endParaRPr lang="pt-BR" sz="2600" dirty="0">
              <a:latin typeface="Calibri" pitchFamily="34" charset="0"/>
            </a:endParaRPr>
          </a:p>
        </p:txBody>
      </p:sp>
      <p:pic>
        <p:nvPicPr>
          <p:cNvPr id="15" name="Imagem 14" descr="11_confer_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3116"/>
            <a:ext cx="3214710" cy="2525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aixaDeTexto 15"/>
          <p:cNvSpPr txBox="1"/>
          <p:nvPr/>
        </p:nvSpPr>
        <p:spPr>
          <a:xfrm rot="21290348">
            <a:off x="5929322" y="4786322"/>
            <a:ext cx="2786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Cartaz da conferência realizada em 2008</a:t>
            </a:r>
            <a:endParaRPr lang="pt-BR" sz="12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1472" y="1500174"/>
            <a:ext cx="5072098" cy="4893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600" dirty="0" smtClean="0">
                <a:solidFill>
                  <a:schemeClr val="tx1"/>
                </a:solidFill>
                <a:latin typeface="Calibri" pitchFamily="34" charset="0"/>
              </a:rPr>
              <a:t>Em 2002 o PNDH foi reformulado em discussão com a sociedade civil. Com isso o Governo Federal, em parceria com o Congresso e a sociedade civil, iniciou o processo de aperfeiçoamento da proteção nacional dos direitos humanos, criando mecanismos de proteção relevantes como a lei que criminaliza o racismo, o porte de arma, a tortura, o código de trânsito.</a:t>
            </a:r>
            <a:endParaRPr lang="pt-BR" sz="2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Imagem 10" descr="Palacio_planalt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500174"/>
            <a:ext cx="200026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m 11" descr="Congresso_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214686"/>
            <a:ext cx="222237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m 12" descr="DSC006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87" y="5000636"/>
            <a:ext cx="1902986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7929586" y="2000240"/>
            <a:ext cx="87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Palácio do </a:t>
            </a:r>
          </a:p>
          <a:p>
            <a:pPr algn="ctr"/>
            <a:r>
              <a:rPr lang="pt-BR" sz="1200" b="1" dirty="0" smtClean="0">
                <a:latin typeface="Calibri" pitchFamily="34" charset="0"/>
              </a:rPr>
              <a:t>Planalto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15008" y="3714752"/>
            <a:ext cx="841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Congresso</a:t>
            </a:r>
          </a:p>
          <a:p>
            <a:pPr algn="ctr"/>
            <a:r>
              <a:rPr lang="pt-BR" sz="1200" b="1" dirty="0" smtClean="0">
                <a:latin typeface="Calibri" pitchFamily="34" charset="0"/>
              </a:rPr>
              <a:t> Nacional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029592" y="5286388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Calibri" pitchFamily="34" charset="0"/>
              </a:rPr>
              <a:t>Sociedade </a:t>
            </a:r>
          </a:p>
          <a:p>
            <a:pPr algn="ctr"/>
            <a:r>
              <a:rPr lang="pt-BR" sz="1200" b="1" dirty="0" smtClean="0">
                <a:latin typeface="Calibri" pitchFamily="34" charset="0"/>
              </a:rPr>
              <a:t>civil</a:t>
            </a:r>
            <a:endParaRPr lang="pt-BR" sz="1200" b="1" dirty="0"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15747870">
            <a:off x="5434364" y="5907463"/>
            <a:ext cx="728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Calibri" pitchFamily="34" charset="0"/>
              </a:rPr>
              <a:t>Fonte: Àgere</a:t>
            </a:r>
            <a:endParaRPr lang="pt-BR" sz="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/11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85720" y="3071810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Outras conquistas em direitos humanos no Brasil: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3714752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Comitê Nacional de Educação em Direitos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Humanos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Plano Nacional de Educação em Direitos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Humanos (PNEDH)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Comitês Estaduais de Educação </a:t>
            </a:r>
          </a:p>
          <a:p>
            <a:pPr algn="just"/>
            <a:r>
              <a:rPr lang="pt-BR" sz="2400" dirty="0" smtClean="0">
                <a:latin typeface="Calibri" pitchFamily="34" charset="0"/>
              </a:rPr>
              <a:t>em Direitos Humanos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1266" name="Picture 2" descr="http://www.prac.ufpb.br/comiteparaibanoedh/Capas/publicacoes/pnedh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86124"/>
            <a:ext cx="2089176" cy="2765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85720" y="1357298"/>
            <a:ext cx="8358246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Estado e a sociedade civil, em parceria, avançaram ainda mais fortalecendo a criação do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Sistema Nacional de Direitos Humanos</a:t>
            </a: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que integra e articula entre si os mecanismos  de promoção e proteção.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/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Módulo I Unidade </a:t>
            </a:r>
            <a:r>
              <a:rPr lang="pt-BR" sz="2000" b="1" dirty="0" smtClean="0"/>
              <a:t>II </a:t>
            </a:r>
            <a:r>
              <a:rPr lang="pt-BR" sz="2000" b="1" dirty="0">
                <a:solidFill>
                  <a:srgbClr val="C00000"/>
                </a:solidFill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</a:rPr>
              <a:t>8 </a:t>
            </a:r>
            <a:r>
              <a:rPr lang="pt-BR" sz="2000" b="1" dirty="0">
                <a:solidFill>
                  <a:srgbClr val="C00000"/>
                </a:solidFill>
              </a:rPr>
              <a:t>- </a:t>
            </a:r>
            <a:r>
              <a:rPr lang="pt-BR" sz="2000" b="1" dirty="0" smtClean="0"/>
              <a:t>Direitos Humanos no Brasil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1656</TotalTime>
  <Words>876</Words>
  <Application>Microsoft Office PowerPoint</Application>
  <PresentationFormat>Apresentação na tela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GEO</cp:lastModifiedBy>
  <cp:revision>198</cp:revision>
  <dcterms:created xsi:type="dcterms:W3CDTF">2009-05-14T20:59:51Z</dcterms:created>
  <dcterms:modified xsi:type="dcterms:W3CDTF">2009-06-17T11:41:31Z</dcterms:modified>
</cp:coreProperties>
</file>